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4" roundtripDataSignature="AMtx7mgdfPofVA9aww1veiV/hXYV64aN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2d78d48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62d78d48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62d78d48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62d78d48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62d78d48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762d78d48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62d78d48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762d78d48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debbecbc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6debbecbc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8c2b5d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768c2b5d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623c9ed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7623c9ed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62d78d48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62d78d48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62d78d48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62d78d48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271de8a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e5271de8a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fee922ce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5fee922ce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62d78d48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62d78d48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ebbecbc0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26debbecbc0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62d78d48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62d78d48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f9e4414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5f9e4414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debbecbc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6debbecbc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62d78d48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762d78d48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4327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  <a:defRPr/>
            </a:lvl1pPr>
            <a:lvl2pPr indent="-310832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indent="-310832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indent="-310832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indent="-310832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indent="-310832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indent="-310832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indent="-310832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indent="-310832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Hope to Skills</a:t>
            </a:r>
            <a:endParaRPr sz="48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Lecture# 24</a:t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Irfan Malik, Dr. Sheraz Naseer </a:t>
            </a:r>
            <a:endParaRPr sz="1779"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25" y="4478925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20051" l="0" r="0" t="22327"/>
          <a:stretch/>
        </p:blipFill>
        <p:spPr>
          <a:xfrm>
            <a:off x="7425675" y="4263525"/>
            <a:ext cx="1598825" cy="8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62d78d48a_1_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Filter as Magnifier</a:t>
            </a:r>
            <a:endParaRPr b="1" sz="3020"/>
          </a:p>
        </p:txBody>
      </p:sp>
      <p:sp>
        <p:nvSpPr>
          <p:cNvPr id="125" name="Google Shape;125;g2762d78d48a_1_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g2762d78d48a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00" y="1137200"/>
            <a:ext cx="6727900" cy="37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2d78d48a_1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g2762d78d48a_1_45"/>
          <p:cNvPicPr preferRelativeResize="0"/>
          <p:nvPr/>
        </p:nvPicPr>
        <p:blipFill rotWithShape="1">
          <a:blip r:embed="rId3">
            <a:alphaModFix/>
          </a:blip>
          <a:srcRect b="6380" l="5644" r="5332" t="6572"/>
          <a:stretch/>
        </p:blipFill>
        <p:spPr>
          <a:xfrm>
            <a:off x="337700" y="332950"/>
            <a:ext cx="8134749" cy="44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62d78d48a_1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38" name="Google Shape;138;g2762d78d48a_1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g2762d78d48a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25" y="1031100"/>
            <a:ext cx="6502575" cy="40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62d78d48a_1_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Pooling</a:t>
            </a:r>
            <a:endParaRPr b="1" sz="3020"/>
          </a:p>
        </p:txBody>
      </p:sp>
      <p:sp>
        <p:nvSpPr>
          <p:cNvPr id="145" name="Google Shape;145;g2762d78d48a_1_3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Pooling is like </a:t>
            </a:r>
            <a:r>
              <a:rPr b="1" lang="en">
                <a:solidFill>
                  <a:srgbClr val="CC0000"/>
                </a:solidFill>
              </a:rPr>
              <a:t>summarizing information</a:t>
            </a:r>
            <a:r>
              <a:rPr lang="en">
                <a:solidFill>
                  <a:schemeClr val="dk1"/>
                </a:solidFill>
              </a:rPr>
              <a:t>, keeping what's </a:t>
            </a:r>
            <a:r>
              <a:rPr b="1" lang="en">
                <a:solidFill>
                  <a:srgbClr val="CC0000"/>
                </a:solidFill>
              </a:rPr>
              <a:t>important</a:t>
            </a:r>
            <a:r>
              <a:rPr lang="en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helps</a:t>
            </a:r>
            <a:r>
              <a:rPr b="1" lang="en">
                <a:solidFill>
                  <a:srgbClr val="CC0000"/>
                </a:solidFill>
              </a:rPr>
              <a:t> reduce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CC0000"/>
                </a:solidFill>
              </a:rPr>
              <a:t>dimensionality</a:t>
            </a:r>
            <a:r>
              <a:rPr lang="en">
                <a:solidFill>
                  <a:schemeClr val="dk1"/>
                </a:solidFill>
              </a:rPr>
              <a:t> while retaining </a:t>
            </a:r>
            <a:r>
              <a:rPr b="1" lang="en">
                <a:solidFill>
                  <a:srgbClr val="CC0000"/>
                </a:solidFill>
              </a:rPr>
              <a:t>important information.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Pooling = Downsizing + Information Summary.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g2762d78d48a_1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g2762d78d48a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325" y="2222400"/>
            <a:ext cx="3819901" cy="27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debbecbc0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Pooling</a:t>
            </a:r>
            <a:endParaRPr b="1" sz="3020"/>
          </a:p>
        </p:txBody>
      </p:sp>
      <p:sp>
        <p:nvSpPr>
          <p:cNvPr id="153" name="Google Shape;153;g26debbecbc0_1_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g26debbecbc0_1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g26debbecbc0_1_1"/>
          <p:cNvPicPr preferRelativeResize="0"/>
          <p:nvPr/>
        </p:nvPicPr>
        <p:blipFill rotWithShape="1">
          <a:blip r:embed="rId3">
            <a:alphaModFix/>
          </a:blip>
          <a:srcRect b="24805" l="3598" r="8411" t="12074"/>
          <a:stretch/>
        </p:blipFill>
        <p:spPr>
          <a:xfrm>
            <a:off x="257325" y="1423650"/>
            <a:ext cx="8149075" cy="3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8c2b5da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Pooling</a:t>
            </a:r>
            <a:endParaRPr b="1" sz="3020"/>
          </a:p>
        </p:txBody>
      </p:sp>
      <p:sp>
        <p:nvSpPr>
          <p:cNvPr id="161" name="Google Shape;161;g2768c2b5da8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g2768c2b5da8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g2768c2b5da8_0_0"/>
          <p:cNvPicPr preferRelativeResize="0"/>
          <p:nvPr/>
        </p:nvPicPr>
        <p:blipFill rotWithShape="1">
          <a:blip r:embed="rId3">
            <a:alphaModFix/>
          </a:blip>
          <a:srcRect b="24805" l="3600" r="44524" t="12074"/>
          <a:stretch/>
        </p:blipFill>
        <p:spPr>
          <a:xfrm>
            <a:off x="257325" y="1423650"/>
            <a:ext cx="4804301" cy="3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623c9ed5d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Advantages of Max Pooling:</a:t>
            </a:r>
            <a:endParaRPr b="1" sz="3020"/>
          </a:p>
        </p:txBody>
      </p:sp>
      <p:sp>
        <p:nvSpPr>
          <p:cNvPr id="169" name="Google Shape;169;g27623c9ed5d_0_1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Feature Retention:</a:t>
            </a:r>
            <a:r>
              <a:rPr lang="en">
                <a:solidFill>
                  <a:schemeClr val="dk1"/>
                </a:solidFill>
              </a:rPr>
              <a:t> Keeps dominant features intact.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Translation Invariance:</a:t>
            </a:r>
            <a:r>
              <a:rPr lang="en">
                <a:solidFill>
                  <a:schemeClr val="dk1"/>
                </a:solidFill>
              </a:rPr>
              <a:t> Recognizes features regardless of exact location.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Dimension Reduction: </a:t>
            </a:r>
            <a:r>
              <a:rPr lang="en">
                <a:solidFill>
                  <a:schemeClr val="dk1"/>
                </a:solidFill>
              </a:rPr>
              <a:t>Reduces data size, providing efficiency.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g27623c9ed5d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g27623c9ed5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3" y="2787513"/>
            <a:ext cx="68675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62d78d48a_1_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CNN Architecture</a:t>
            </a:r>
            <a:endParaRPr b="1" sz="3020"/>
          </a:p>
        </p:txBody>
      </p:sp>
      <p:sp>
        <p:nvSpPr>
          <p:cNvPr id="177" name="Google Shape;177;g2762d78d48a_1_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g2762d78d48a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0" y="1259500"/>
            <a:ext cx="8941050" cy="30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62d78d48a_1_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CNN </a:t>
            </a:r>
            <a:r>
              <a:rPr b="1" lang="en" sz="3020"/>
              <a:t>Architecture</a:t>
            </a:r>
            <a:endParaRPr b="1" sz="3020"/>
          </a:p>
        </p:txBody>
      </p:sp>
      <p:sp>
        <p:nvSpPr>
          <p:cNvPr id="184" name="Google Shape;184;g2762d78d48a_1_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g2762d78d48a_1_61"/>
          <p:cNvPicPr preferRelativeResize="0"/>
          <p:nvPr/>
        </p:nvPicPr>
        <p:blipFill rotWithShape="1">
          <a:blip r:embed="rId3">
            <a:alphaModFix/>
          </a:blip>
          <a:srcRect b="32648" l="2094" r="10270" t="23556"/>
          <a:stretch/>
        </p:blipFill>
        <p:spPr>
          <a:xfrm>
            <a:off x="82650" y="1554600"/>
            <a:ext cx="888660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5271de8a0_1_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Agenda</a:t>
            </a:r>
            <a:endParaRPr b="1" sz="3020"/>
          </a:p>
        </p:txBody>
      </p:sp>
      <p:sp>
        <p:nvSpPr>
          <p:cNvPr id="63" name="Google Shape;63;g1e5271de8a0_1_5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Limitations of simple Neural Network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Convolutional Neural Networks (CNN)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Basics for CNN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Images and features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Convolution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Pooling</a:t>
            </a:r>
            <a:endParaRPr sz="2400">
              <a:solidFill>
                <a:schemeClr val="dk1"/>
              </a:solidFill>
            </a:endParaRPr>
          </a:p>
          <a:p>
            <a:pPr indent="-3809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Quiz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4" name="Google Shape;64;g1e5271de8a0_1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fee922ceb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Limitations of Simple Neural Networks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70" name="Google Shape;70;g25fee922ceb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g25fee922ceb_0_89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Pixel Equality:</a:t>
            </a:r>
            <a:r>
              <a:rPr lang="en">
                <a:solidFill>
                  <a:schemeClr val="dk1"/>
                </a:solidFill>
              </a:rPr>
              <a:t> Simple neural networks treat all pixels in an image equally, regardless of their spatial relationships or positions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High Dimensionality: </a:t>
            </a:r>
            <a:r>
              <a:rPr lang="en">
                <a:solidFill>
                  <a:schemeClr val="dk1"/>
                </a:solidFill>
              </a:rPr>
              <a:t>Large sized Image have more pixels and model needs more weights to learn. </a:t>
            </a:r>
            <a:r>
              <a:rPr b="1" lang="en" sz="1600">
                <a:solidFill>
                  <a:schemeClr val="dk1"/>
                </a:solidFill>
              </a:rPr>
              <a:t>28x28=784, 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256x256=65536</a:t>
            </a:r>
            <a:endParaRPr b="1" sz="1600"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Limited Feature Extraction: </a:t>
            </a:r>
            <a:r>
              <a:rPr lang="en">
                <a:solidFill>
                  <a:schemeClr val="dk1"/>
                </a:solidFill>
              </a:rPr>
              <a:t>Simple networks lack specialized layers to automatically extract relevant features from images, making it harder to identify complex structures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b="1" lang="en">
                <a:solidFill>
                  <a:schemeClr val="dk1"/>
                </a:solidFill>
              </a:rPr>
              <a:t>Large Computational Requirements: </a:t>
            </a:r>
            <a:r>
              <a:rPr lang="en">
                <a:solidFill>
                  <a:schemeClr val="dk1"/>
                </a:solidFill>
              </a:rPr>
              <a:t>Larger no of weights requires more computational resources to train.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62d78d48a_1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Convolutional Neural Networks (CNN)</a:t>
            </a:r>
            <a:endParaRPr b="1" sz="3020"/>
          </a:p>
        </p:txBody>
      </p:sp>
      <p:sp>
        <p:nvSpPr>
          <p:cNvPr id="77" name="Google Shape;77;g2762d78d48a_1_8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CC0000"/>
                </a:solidFill>
              </a:rPr>
              <a:t>CNNs</a:t>
            </a:r>
            <a:r>
              <a:rPr lang="en">
                <a:solidFill>
                  <a:schemeClr val="dk1"/>
                </a:solidFill>
              </a:rPr>
              <a:t> are a type of </a:t>
            </a:r>
            <a:r>
              <a:rPr b="1" lang="en">
                <a:solidFill>
                  <a:srgbClr val="CC0000"/>
                </a:solidFill>
              </a:rPr>
              <a:t>Neural Networks</a:t>
            </a:r>
            <a:r>
              <a:rPr lang="en">
                <a:solidFill>
                  <a:schemeClr val="dk1"/>
                </a:solidFill>
              </a:rPr>
              <a:t> inspired by how our </a:t>
            </a:r>
            <a:r>
              <a:rPr b="1" lang="en">
                <a:solidFill>
                  <a:srgbClr val="CC0000"/>
                </a:solidFill>
              </a:rPr>
              <a:t>brain</a:t>
            </a:r>
            <a:r>
              <a:rPr lang="en">
                <a:solidFill>
                  <a:schemeClr val="dk1"/>
                </a:solidFill>
              </a:rPr>
              <a:t> processes </a:t>
            </a:r>
            <a:r>
              <a:rPr b="1" lang="en">
                <a:solidFill>
                  <a:srgbClr val="CC0000"/>
                </a:solidFill>
              </a:rPr>
              <a:t>visual information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They're </a:t>
            </a:r>
            <a:r>
              <a:rPr b="1" lang="en">
                <a:solidFill>
                  <a:srgbClr val="CC0000"/>
                </a:solidFill>
              </a:rPr>
              <a:t>specialized</a:t>
            </a:r>
            <a:r>
              <a:rPr lang="en">
                <a:solidFill>
                  <a:schemeClr val="dk1"/>
                </a:solidFill>
              </a:rPr>
              <a:t> for understanding </a:t>
            </a:r>
            <a:r>
              <a:rPr b="1" lang="en">
                <a:solidFill>
                  <a:srgbClr val="CC0000"/>
                </a:solidFill>
              </a:rPr>
              <a:t>images</a:t>
            </a:r>
            <a:r>
              <a:rPr lang="en">
                <a:solidFill>
                  <a:schemeClr val="dk1"/>
                </a:solidFill>
              </a:rPr>
              <a:t>, making them powerful tools in image analysis, recognition, and more.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g2762d78d48a_1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g2762d78d48a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25" y="2940848"/>
            <a:ext cx="6432174" cy="1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debbecbc0_2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Brain to AI: Visual Cortex</a:t>
            </a:r>
            <a:endParaRPr b="1" sz="3020"/>
          </a:p>
        </p:txBody>
      </p:sp>
      <p:sp>
        <p:nvSpPr>
          <p:cNvPr id="85" name="Google Shape;85;g26debbecbc0_2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g26debbecbc0_2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25" y="1017725"/>
            <a:ext cx="5383970" cy="39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62d78d48a_1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Images in Computer</a:t>
            </a:r>
            <a:endParaRPr b="1" sz="3020"/>
          </a:p>
        </p:txBody>
      </p:sp>
      <p:sp>
        <p:nvSpPr>
          <p:cNvPr id="92" name="Google Shape;92;g2762d78d48a_1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g2762d78d48a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00" y="1017728"/>
            <a:ext cx="8169000" cy="4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f9e441436_0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Features for Images</a:t>
            </a:r>
            <a:endParaRPr b="1" sz="3020"/>
          </a:p>
        </p:txBody>
      </p:sp>
      <p:sp>
        <p:nvSpPr>
          <p:cNvPr id="99" name="Google Shape;99;g25f9e441436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g25f9e441436_0_34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Images are full of important parts called </a:t>
            </a:r>
            <a:r>
              <a:rPr b="1" lang="en">
                <a:solidFill>
                  <a:srgbClr val="CC0000"/>
                </a:solidFill>
              </a:rPr>
              <a:t>features.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Features can be </a:t>
            </a:r>
            <a:r>
              <a:rPr b="1" lang="en">
                <a:solidFill>
                  <a:schemeClr val="dk1"/>
                </a:solidFill>
              </a:rPr>
              <a:t>edges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textures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shapes</a:t>
            </a:r>
            <a:r>
              <a:rPr lang="en">
                <a:solidFill>
                  <a:schemeClr val="dk1"/>
                </a:solidFill>
              </a:rPr>
              <a:t>, or even </a:t>
            </a:r>
            <a:r>
              <a:rPr b="1" lang="en">
                <a:solidFill>
                  <a:schemeClr val="dk1"/>
                </a:solidFill>
              </a:rPr>
              <a:t>faces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g25f9e44143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75" y="1897025"/>
            <a:ext cx="5678678" cy="31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debbecbc0_2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07" name="Google Shape;107;g26debbecbc0_2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g26debbecbc0_2_8"/>
          <p:cNvSpPr txBox="1"/>
          <p:nvPr>
            <p:ph idx="1" type="body"/>
          </p:nvPr>
        </p:nvSpPr>
        <p:spPr>
          <a:xfrm>
            <a:off x="257400" y="1132225"/>
            <a:ext cx="85749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Convolution is like a special way of looking at data. It's a </a:t>
            </a:r>
            <a:r>
              <a:rPr b="1" lang="en">
                <a:solidFill>
                  <a:schemeClr val="dk1"/>
                </a:solidFill>
              </a:rPr>
              <a:t>mathematical</a:t>
            </a:r>
            <a:r>
              <a:rPr lang="en">
                <a:solidFill>
                  <a:schemeClr val="dk1"/>
                </a:solidFill>
              </a:rPr>
              <a:t> operation that brings out </a:t>
            </a:r>
            <a:r>
              <a:rPr b="1" lang="en">
                <a:solidFill>
                  <a:schemeClr val="dk1"/>
                </a:solidFill>
              </a:rPr>
              <a:t>patterns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The filter slides over the image, one small piece at a time.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9" name="Google Shape;109;g26debbecbc0_2_8"/>
          <p:cNvGrpSpPr/>
          <p:nvPr/>
        </p:nvGrpSpPr>
        <p:grpSpPr>
          <a:xfrm>
            <a:off x="1953478" y="2263113"/>
            <a:ext cx="4214141" cy="2793703"/>
            <a:chOff x="311700" y="1340750"/>
            <a:chExt cx="2683825" cy="1590675"/>
          </a:xfrm>
        </p:grpSpPr>
        <p:pic>
          <p:nvPicPr>
            <p:cNvPr id="110" name="Google Shape;110;g26debbecbc0_2_8"/>
            <p:cNvPicPr preferRelativeResize="0"/>
            <p:nvPr/>
          </p:nvPicPr>
          <p:blipFill rotWithShape="1">
            <a:blip r:embed="rId3">
              <a:alphaModFix/>
            </a:blip>
            <a:srcRect b="0" l="0" r="67258" t="0"/>
            <a:stretch/>
          </p:blipFill>
          <p:spPr>
            <a:xfrm>
              <a:off x="311700" y="1470275"/>
              <a:ext cx="1183125" cy="146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g26debbecbc0_2_8"/>
            <p:cNvPicPr preferRelativeResize="0"/>
            <p:nvPr/>
          </p:nvPicPr>
          <p:blipFill rotWithShape="1">
            <a:blip r:embed="rId3">
              <a:alphaModFix/>
            </a:blip>
            <a:srcRect b="0" l="65645" r="0" t="0"/>
            <a:stretch/>
          </p:blipFill>
          <p:spPr>
            <a:xfrm>
              <a:off x="1644075" y="1340750"/>
              <a:ext cx="1351450" cy="159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g26debbecbc0_2_8"/>
            <p:cNvPicPr preferRelativeResize="0"/>
            <p:nvPr/>
          </p:nvPicPr>
          <p:blipFill rotWithShape="1">
            <a:blip r:embed="rId3">
              <a:alphaModFix/>
            </a:blip>
            <a:srcRect b="30622" l="45748" r="42869" t="39786"/>
            <a:stretch/>
          </p:blipFill>
          <p:spPr>
            <a:xfrm>
              <a:off x="1494820" y="1818623"/>
              <a:ext cx="447750" cy="47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62d78d48a_1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Convolution </a:t>
            </a:r>
            <a:endParaRPr b="1" sz="3020"/>
          </a:p>
        </p:txBody>
      </p:sp>
      <p:sp>
        <p:nvSpPr>
          <p:cNvPr id="118" name="Google Shape;118;g2762d78d48a_1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g2762d78d48a_1_12"/>
          <p:cNvPicPr preferRelativeResize="0"/>
          <p:nvPr/>
        </p:nvPicPr>
        <p:blipFill rotWithShape="1">
          <a:blip r:embed="rId3">
            <a:alphaModFix/>
          </a:blip>
          <a:srcRect b="3462" l="7773" r="6522" t="10840"/>
          <a:stretch/>
        </p:blipFill>
        <p:spPr>
          <a:xfrm>
            <a:off x="1966650" y="1263625"/>
            <a:ext cx="4889825" cy="35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